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9" r:id="rId2"/>
    <p:sldId id="261" r:id="rId3"/>
    <p:sldId id="270" r:id="rId4"/>
    <p:sldId id="264" r:id="rId5"/>
    <p:sldId id="265" r:id="rId6"/>
    <p:sldId id="266" r:id="rId7"/>
    <p:sldId id="267" r:id="rId8"/>
    <p:sldId id="271" r:id="rId9"/>
    <p:sldId id="268" r:id="rId10"/>
    <p:sldId id="263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7D5E"/>
    <a:srgbClr val="FACF31"/>
    <a:srgbClr val="03849A"/>
    <a:srgbClr val="D3A9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66024" autoAdjust="0"/>
  </p:normalViewPr>
  <p:slideViewPr>
    <p:cSldViewPr snapToGrid="0">
      <p:cViewPr varScale="1">
        <p:scale>
          <a:sx n="79" d="100"/>
          <a:sy n="79" d="100"/>
        </p:scale>
        <p:origin x="20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3" d="100"/>
          <a:sy n="73" d="100"/>
        </p:scale>
        <p:origin x="2319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C66F06-FD86-4B63-A3AA-4EDEBB791BA9}" type="datetimeFigureOut">
              <a:rPr lang="en-GB" smtClean="0"/>
              <a:t>21/02/2022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48BEB-8D4B-4EFE-8290-4C2C4AB09A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705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Often find myself doing other things during Teams meetings.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Then struggle to find the right Teams Window / unmute when suddenly needed.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This project developers a – maybe the not most straightforward! – solution to the problem.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4046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I have whetted your appetite for playing with hardware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 can recommend with the Arduino starter kit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It requires very little knowledge of electronics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Real projects talked through in the projects book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Everything you need is in the kit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Components of these can be built into more ambitious ideas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Get’s you into building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 fact, you could build a USB (not BT) version of the above with 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It is great fun!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456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Approach is to: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Create some hardware that is sat on the desk to control teams: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Functions to: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Cycle windows to front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Toggle mute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Toggle camera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Then this is always available no matter what is happening on the desktop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Maybe with some display/audio to give feedback.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Device would communicate wirelessly with the computer running Teams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Using some protocol, I need to define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 software agent on the PC running Teams would listen to this protocol and control Team appropriately.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273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Hardware based around a Microcontroller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old familiar Arduino (nano)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Go through specs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Aside Microcontroller vs Microprocessor, Arduino vs Raspberry Pi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Both capable of running a machine code programme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PI is full blown computer with a full operating system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Arduino just has a boot loader, and you are writing on the metal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PI can deliver maybe - 16mA per pin max not exceeding a total of 50mA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Arduino more like 40mA per pin max total 200mA max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So can drive a lot more directly from the Arduino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Arduino pushes C/C++ as Dev language as opposed to Python on the Pi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Arduino – simpler/less </a:t>
            </a:r>
            <a:r>
              <a:rPr lang="en-GB" dirty="0" err="1"/>
              <a:t>poweful</a:t>
            </a:r>
            <a:r>
              <a:rPr lang="en-GB" dirty="0"/>
              <a:t> and cheaper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Arduino – fewer interfaces – typically just USB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PI – typically </a:t>
            </a:r>
            <a:r>
              <a:rPr lang="en-GB" dirty="0" err="1"/>
              <a:t>WiFi</a:t>
            </a:r>
            <a:r>
              <a:rPr lang="en-GB" dirty="0"/>
              <a:t>, ethernet, several USB, HDMI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Process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Develop program on a PC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Compile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Upload machine code to Microcontroller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Microcontroller will continue to run it while powered on (persistent through power cycles)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Explain the list of typical activities the code would do</a:t>
            </a:r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964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shows a schematic of the core of the circuit (sans details of the power supply)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List major components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Arduino/microcontroller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Switches to trigger actions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LCD for visual feedback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Piezo for audio feedback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Bluetooth board (HC-05)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Other items of note: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Pull down resistors (R1, R2, R3)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Data pins associated with switches held a ground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Closing switch pulls them high to be detected  in code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Pull down resistor prevents short to ground!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Potentiometer P1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Controls contrast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Voltage divider R4, R5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Arduino pins are high a +5V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HC-05 expects 3.3V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Voltage divider does the trick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Resistor R6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Current limiting for LED backlight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9761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what the circuit looks like on a breadboard.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Point out some of the major components.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618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Next piece of the puzzle is a protocol to communicate between the Microcontroller and the PC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Explain packet structure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Explain each message/opcode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807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PC Software is other end of the protocol, acting on instructions from the Arduino and controlling Teams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Talk through the bullet points on the major actions of the software.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0498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Let’s follow through an example.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1. Cycle window button pressed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2. Pulls the relevant pin on the microcontroller high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3. The code detects this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Sends the appropriate data packet to the HC-05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We also send a message to the LCD and play a sound on the hardware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4. The HC-05 forwards this via BT to the PC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5. The software agent on the PC reads in the packet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Decodes the packet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Takes appropriate action against Teams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 this case cycling the windows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068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how much it all costs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You might be able to get things a little cheaper via </a:t>
            </a:r>
            <a:r>
              <a:rPr lang="en-GB" dirty="0" err="1"/>
              <a:t>Ebay</a:t>
            </a:r>
            <a:r>
              <a:rPr lang="en-GB" dirty="0"/>
              <a:t> if you are prepared to wait!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Explain the 3 different tables.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8841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EC539-8C49-4314-A68E-1C8BC957B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C1A20A-9413-4007-98F0-F9A31594DB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445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F5EEA-CD1D-4F28-B752-670E3F396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022D64-EEA9-4269-A56D-0B13093D86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BAAE7-6BE2-4B41-8D67-7D59B0457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94EF3-6B20-46DF-80D5-E86988C86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31EE7-9228-4570-BA3F-814BC576E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152D4-784B-4C87-9F6E-A99EAC0E25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C4E49B-5452-4C14-B157-83090D5FF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6203E-97B3-40C0-BFC1-515DFF1D5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1579E-99E2-4664-876C-B4EFBA864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27F9D-D803-4C6E-8012-73B619514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711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716327F-2A07-4017-8192-D3A563F3F1D1}"/>
              </a:ext>
            </a:extLst>
          </p:cNvPr>
          <p:cNvSpPr/>
          <p:nvPr userDrawn="1"/>
        </p:nvSpPr>
        <p:spPr>
          <a:xfrm>
            <a:off x="0" y="0"/>
            <a:ext cx="1204452" cy="6858000"/>
          </a:xfrm>
          <a:prstGeom prst="rect">
            <a:avLst/>
          </a:prstGeom>
          <a:solidFill>
            <a:srgbClr val="038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6A5334-85A3-4305-A726-37A218F5B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089" y="0"/>
            <a:ext cx="11583375" cy="1325563"/>
          </a:xfrm>
        </p:spPr>
        <p:txBody>
          <a:bodyPr/>
          <a:lstStyle>
            <a:lvl1pPr>
              <a:defRPr b="1">
                <a:ln>
                  <a:solidFill>
                    <a:schemeClr val="bg1"/>
                  </a:solidFill>
                </a:ln>
                <a:solidFill>
                  <a:srgbClr val="F67D5E"/>
                </a:solidFill>
                <a:latin typeface="Verdana Pro Cond SemiBold" panose="020B0706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B9BBA-3C6B-4983-B4BC-F9D705818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4452" y="1776464"/>
            <a:ext cx="10916264" cy="4351338"/>
          </a:xfrm>
        </p:spPr>
        <p:txBody>
          <a:bodyPr/>
          <a:lstStyle>
            <a:lvl1pPr marL="228600" indent="-228600">
              <a:buClr>
                <a:srgbClr val="F67D5E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685800" indent="-228600">
              <a:buClr>
                <a:srgbClr val="F67D5E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 marL="1143000" indent="-228600">
              <a:buClr>
                <a:srgbClr val="F67D5E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 marL="1600200" indent="-228600">
              <a:buClr>
                <a:srgbClr val="F67D5E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 marL="2057400" indent="-228600">
              <a:buClr>
                <a:srgbClr val="F67D5E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8309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91D7C-2C4A-44BA-8F3F-A9AA767F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181EE-145D-4511-AC84-F41B68DFF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7F790-12E9-4E43-B64F-FFBB3699F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E3514-4EA4-4D86-A700-E607DD3C6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A1BE2-73B3-4C0F-9B78-A42DF4D04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55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940AE-5A99-493D-9A78-7E37604B2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C583D-E91F-4916-956B-B7860D42BC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4322AF-98D6-44D2-A393-D3FFEB112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CA444C-82C5-4B37-BDBB-043A57439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67DC3A-410D-4E01-B2EE-BA38741E2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3811C-C8AE-4A1F-B767-656B343DC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73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C321D-57EF-496F-933A-1F35B20FD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CC7DF-74E5-4A32-8AE0-6E4DAA4B3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7DF785-A653-4E70-A569-238834EFE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B261E6-E8F5-4612-965A-0B320DF54C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7EB28A-5BBA-4B69-A312-F4F400268D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204F85-611F-459F-AC40-7B5F76586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329402-86AB-4257-9AE1-0D70F1DB4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BD3A21-A446-4758-9E1B-3AD4B6797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2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C7637-F046-494C-8ED5-8B5AEABDF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297FD5-010A-4B70-AB91-91169413E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B45EFF-3C93-4CA3-A230-BAAB88D3C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B0BFF-A29F-4E12-AAB2-777720D9E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145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A25055-1CA9-4AFE-AFB4-EC79443A5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607677-A3AA-4BF4-BFE3-3BFF84D76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FD141-E911-439F-A717-96AFEDAC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6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F315B-66C1-4E37-9BED-0A52F484E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FB739-3BE9-484E-8E74-9B2F0A53A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15B67-A2F7-4E93-BAD3-009257C2A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A25D16-4B08-4CC6-A9E7-16C296C8A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B7B4B4-5B89-4255-AA88-121EC79D7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19F38-3A68-44B8-A0FD-10C5C187E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56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D2ED-D09F-4C9C-A945-766675826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B2A049-1724-4C0A-9EED-DE8788FA3C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258078-09DE-4222-8435-9D42FA775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122F75-38AD-4C4E-928E-3BBC8C59E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AAB2A-3107-4EE2-824C-92C4E9822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93C3A3-807E-459F-A36D-0AC722B4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7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B607DA-F1D1-4044-B440-A2CFBB9D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B5890-E0EE-4614-9AEC-423E3AB7A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11013-D32F-4F00-8AC4-C458891B7D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7C0AE-C8A8-4DE6-9322-18FE594FF65F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41D11-E878-4663-B7CF-234EB4CF5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C0522-F621-46C8-A537-12F97E964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09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B5BA4EB-30AE-43F0-91C3-D016D6F07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316596" y="-2316596"/>
            <a:ext cx="7565593" cy="12198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D4DCA3-5CDC-460A-BCFF-3FD87E32F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3381" y="569705"/>
            <a:ext cx="3874995" cy="1200329"/>
          </a:xfrm>
          <a:solidFill>
            <a:srgbClr val="03849A"/>
          </a:solidFill>
          <a:ln>
            <a:solidFill>
              <a:schemeClr val="bg1"/>
            </a:solidFill>
          </a:ln>
        </p:spPr>
        <p:txBody>
          <a:bodyPr wrap="square" anchor="t">
            <a:spAutoFit/>
          </a:bodyPr>
          <a:lstStyle/>
          <a:p>
            <a:r>
              <a:rPr lang="en-GB" sz="80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YOU’RE</a:t>
            </a:r>
            <a:endParaRPr lang="en-US" sz="80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4086D4-478A-47AB-9FEA-8026F7762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3030" y="3782796"/>
            <a:ext cx="6332596" cy="590931"/>
          </a:xfr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GB" sz="3600" dirty="0">
                <a:solidFill>
                  <a:schemeClr val="bg1"/>
                </a:solidFill>
                <a:latin typeface="Verdana Pro Cond SemiBold" panose="020B0604020202020204" pitchFamily="34" charset="0"/>
                <a:ea typeface="+mj-ea"/>
                <a:cs typeface="+mj-cs"/>
              </a:rPr>
              <a:t>A Device to Control M$ Teams</a:t>
            </a:r>
            <a:endParaRPr lang="en-US" sz="3600" dirty="0">
              <a:solidFill>
                <a:schemeClr val="bg1"/>
              </a:solidFill>
              <a:latin typeface="Verdana Pro Cond SemiBold" panose="020B0604020202020204" pitchFamily="34" charset="0"/>
              <a:ea typeface="+mj-ea"/>
              <a:cs typeface="+mj-cs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706D125-27C2-4364-ABEE-873DF90C0C85}"/>
              </a:ext>
            </a:extLst>
          </p:cNvPr>
          <p:cNvSpPr txBox="1">
            <a:spLocks/>
          </p:cNvSpPr>
          <p:nvPr/>
        </p:nvSpPr>
        <p:spPr>
          <a:xfrm>
            <a:off x="1473381" y="1906799"/>
            <a:ext cx="4792272" cy="1200329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80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ON MUTE!</a:t>
            </a:r>
            <a:endParaRPr lang="en-US" sz="80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FE708CD-DE15-47FF-B562-1D274B5EBEA7}"/>
              </a:ext>
            </a:extLst>
          </p:cNvPr>
          <p:cNvSpPr txBox="1">
            <a:spLocks/>
          </p:cNvSpPr>
          <p:nvPr/>
        </p:nvSpPr>
        <p:spPr>
          <a:xfrm>
            <a:off x="4708638" y="5876405"/>
            <a:ext cx="2774724" cy="590931"/>
          </a:xfrm>
          <a:prstGeom prst="rect">
            <a:avLst/>
          </a:prstGeom>
          <a:solidFill>
            <a:srgbClr val="F67D5E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GB" sz="3600" dirty="0">
                <a:solidFill>
                  <a:schemeClr val="bg1"/>
                </a:solidFill>
                <a:latin typeface="Verdana Pro Cond SemiBold" panose="020B0604020202020204" pitchFamily="34" charset="0"/>
                <a:ea typeface="+mj-ea"/>
                <a:cs typeface="+mj-cs"/>
              </a:rPr>
              <a:t>Paul Harvey</a:t>
            </a:r>
            <a:endParaRPr lang="en-US" sz="3600" dirty="0">
              <a:solidFill>
                <a:schemeClr val="bg1"/>
              </a:solidFill>
              <a:latin typeface="Verdana Pro Cond SemiBold" panose="020B06040202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66996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3E071-C997-415A-8A95-FB83C7CE9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Bill of Materials</a:t>
            </a:r>
            <a:endParaRPr lang="en-US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3CB9B3B-E070-4500-A062-80367AE98A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3635451"/>
              </p:ext>
            </p:extLst>
          </p:nvPr>
        </p:nvGraphicFramePr>
        <p:xfrm>
          <a:off x="1833828" y="2288932"/>
          <a:ext cx="4335914" cy="31107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2574">
                  <a:extLst>
                    <a:ext uri="{9D8B030D-6E8A-4147-A177-3AD203B41FA5}">
                      <a16:colId xmlns:a16="http://schemas.microsoft.com/office/drawing/2014/main" val="4008364951"/>
                    </a:ext>
                  </a:extLst>
                </a:gridCol>
                <a:gridCol w="549288">
                  <a:extLst>
                    <a:ext uri="{9D8B030D-6E8A-4147-A177-3AD203B41FA5}">
                      <a16:colId xmlns:a16="http://schemas.microsoft.com/office/drawing/2014/main" val="3554440371"/>
                    </a:ext>
                  </a:extLst>
                </a:gridCol>
                <a:gridCol w="1814052">
                  <a:extLst>
                    <a:ext uri="{9D8B030D-6E8A-4147-A177-3AD203B41FA5}">
                      <a16:colId xmlns:a16="http://schemas.microsoft.com/office/drawing/2014/main" val="3385093010"/>
                    </a:ext>
                  </a:extLst>
                </a:gridCol>
              </a:tblGrid>
              <a:tr h="462291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Component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#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Total Cost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392100"/>
                  </a:ext>
                </a:extLst>
              </a:tr>
              <a:tr h="441415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Arduino Nano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£5.66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04751"/>
                  </a:ext>
                </a:extLst>
              </a:tr>
              <a:tr h="441415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LCD Display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£3.99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096251"/>
                  </a:ext>
                </a:extLst>
              </a:tr>
              <a:tr h="441415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Resistors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£0.04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306089"/>
                  </a:ext>
                </a:extLst>
              </a:tr>
              <a:tr h="441415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Potentiometer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£0.07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298703"/>
                  </a:ext>
                </a:extLst>
              </a:tr>
              <a:tr h="441415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Switch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£0.09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020541"/>
                  </a:ext>
                </a:extLst>
              </a:tr>
              <a:tr h="441415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Piezo Buzzer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erdana Pro Cond SemiBold" panose="020B0706030504040204" pitchFamily="34" charset="0"/>
                        </a:rPr>
                        <a:t>£0.50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005352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6B8645AE-7722-4D5E-A028-00E8CEF7CBF6}"/>
              </a:ext>
            </a:extLst>
          </p:cNvPr>
          <p:cNvSpPr txBox="1">
            <a:spLocks/>
          </p:cNvSpPr>
          <p:nvPr/>
        </p:nvSpPr>
        <p:spPr>
          <a:xfrm>
            <a:off x="1833828" y="1567182"/>
            <a:ext cx="1961424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Wired/USB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2C6B5A3-CF9A-4BB7-B7F6-2044987F4C72}"/>
              </a:ext>
            </a:extLst>
          </p:cNvPr>
          <p:cNvSpPr txBox="1">
            <a:spLocks/>
          </p:cNvSpPr>
          <p:nvPr/>
        </p:nvSpPr>
        <p:spPr>
          <a:xfrm>
            <a:off x="7182905" y="1573020"/>
            <a:ext cx="3175267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Wireless/Bluetooth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20107A8-DF12-43EF-9A8A-F717B0FE41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0148980"/>
              </p:ext>
            </p:extLst>
          </p:nvPr>
        </p:nvGraphicFramePr>
        <p:xfrm>
          <a:off x="7173185" y="2288932"/>
          <a:ext cx="3862550" cy="13096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002">
                  <a:extLst>
                    <a:ext uri="{9D8B030D-6E8A-4147-A177-3AD203B41FA5}">
                      <a16:colId xmlns:a16="http://schemas.microsoft.com/office/drawing/2014/main" val="4008364951"/>
                    </a:ext>
                  </a:extLst>
                </a:gridCol>
                <a:gridCol w="398207">
                  <a:extLst>
                    <a:ext uri="{9D8B030D-6E8A-4147-A177-3AD203B41FA5}">
                      <a16:colId xmlns:a16="http://schemas.microsoft.com/office/drawing/2014/main" val="3554440371"/>
                    </a:ext>
                  </a:extLst>
                </a:gridCol>
                <a:gridCol w="1680341">
                  <a:extLst>
                    <a:ext uri="{9D8B030D-6E8A-4147-A177-3AD203B41FA5}">
                      <a16:colId xmlns:a16="http://schemas.microsoft.com/office/drawing/2014/main" val="3385093010"/>
                    </a:ext>
                  </a:extLst>
                </a:gridCol>
              </a:tblGrid>
              <a:tr h="42679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Component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#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Total Cost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392100"/>
                  </a:ext>
                </a:extLst>
              </a:tr>
              <a:tr h="441415">
                <a:tc>
                  <a:txBody>
                    <a:bodyPr/>
                    <a:lstStyle/>
                    <a:p>
                      <a:r>
                        <a:rPr lang="en-US" dirty="0">
                          <a:latin typeface="Verdana Pro Cond SemiBold" panose="020B0706030504040204" pitchFamily="34" charset="0"/>
                        </a:rPr>
                        <a:t>HC-05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Verdana Pro Cond SemiBold" panose="020B0706030504040204" pitchFamily="34" charset="0"/>
                        </a:rPr>
                        <a:t>£4.80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04751"/>
                  </a:ext>
                </a:extLst>
              </a:tr>
              <a:tr h="441415">
                <a:tc>
                  <a:txBody>
                    <a:bodyPr/>
                    <a:lstStyle/>
                    <a:p>
                      <a:r>
                        <a:rPr lang="en-US" dirty="0">
                          <a:latin typeface="Verdana Pro Cond SemiBold" panose="020B0706030504040204" pitchFamily="34" charset="0"/>
                        </a:rPr>
                        <a:t>Resistors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Verdana Pro Cond SemiBold" panose="020B070603050404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Verdana Pro Cond SemiBold" panose="020B0706030504040204" pitchFamily="34" charset="0"/>
                        </a:rPr>
                        <a:t>£0.02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69252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7804226-06A4-4AD1-A7BE-8B82BE4696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7827804"/>
              </p:ext>
            </p:extLst>
          </p:nvPr>
        </p:nvGraphicFramePr>
        <p:xfrm>
          <a:off x="7182905" y="4744792"/>
          <a:ext cx="3862550" cy="903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583">
                  <a:extLst>
                    <a:ext uri="{9D8B030D-6E8A-4147-A177-3AD203B41FA5}">
                      <a16:colId xmlns:a16="http://schemas.microsoft.com/office/drawing/2014/main" val="4008364951"/>
                    </a:ext>
                  </a:extLst>
                </a:gridCol>
                <a:gridCol w="442451">
                  <a:extLst>
                    <a:ext uri="{9D8B030D-6E8A-4147-A177-3AD203B41FA5}">
                      <a16:colId xmlns:a16="http://schemas.microsoft.com/office/drawing/2014/main" val="3554440371"/>
                    </a:ext>
                  </a:extLst>
                </a:gridCol>
                <a:gridCol w="1611516">
                  <a:extLst>
                    <a:ext uri="{9D8B030D-6E8A-4147-A177-3AD203B41FA5}">
                      <a16:colId xmlns:a16="http://schemas.microsoft.com/office/drawing/2014/main" val="3385093010"/>
                    </a:ext>
                  </a:extLst>
                </a:gridCol>
              </a:tblGrid>
              <a:tr h="462291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Component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#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Total Cost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392100"/>
                  </a:ext>
                </a:extLst>
              </a:tr>
              <a:tr h="441415">
                <a:tc>
                  <a:txBody>
                    <a:bodyPr/>
                    <a:lstStyle/>
                    <a:p>
                      <a:r>
                        <a:rPr lang="en-US" dirty="0">
                          <a:latin typeface="Verdana Pro Cond SemiBold" panose="020B0706030504040204" pitchFamily="34" charset="0"/>
                        </a:rPr>
                        <a:t>Buck Converter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Verdana Pro Cond SemiBold" panose="020B0706030504040204" pitchFamily="34" charset="0"/>
                        </a:rPr>
                        <a:t>£2.33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04751"/>
                  </a:ext>
                </a:extLst>
              </a:tr>
            </a:tbl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3B556E3E-C1E6-4A72-906F-7B78AE146DEE}"/>
              </a:ext>
            </a:extLst>
          </p:cNvPr>
          <p:cNvSpPr txBox="1">
            <a:spLocks/>
          </p:cNvSpPr>
          <p:nvPr/>
        </p:nvSpPr>
        <p:spPr>
          <a:xfrm>
            <a:off x="7182905" y="3965288"/>
            <a:ext cx="2460198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Battery Power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C0908D-C4DA-4402-89CD-26F92955AC13}"/>
              </a:ext>
            </a:extLst>
          </p:cNvPr>
          <p:cNvSpPr txBox="1"/>
          <p:nvPr/>
        </p:nvSpPr>
        <p:spPr>
          <a:xfrm>
            <a:off x="4327637" y="5512541"/>
            <a:ext cx="1768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latin typeface="Verdana Pro Cond SemiBold" panose="020B0706030504040204" pitchFamily="34" charset="0"/>
              </a:rPr>
              <a:t>Approx. £10.00</a:t>
            </a:r>
          </a:p>
        </p:txBody>
      </p:sp>
    </p:spTree>
    <p:extLst>
      <p:ext uri="{BB962C8B-B14F-4D97-AF65-F5344CB8AC3E}">
        <p14:creationId xmlns:p14="http://schemas.microsoft.com/office/powerpoint/2010/main" val="1580021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4A7EC-5056-4840-98E5-7E09C3B8A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Try Yourself? </a:t>
            </a:r>
            <a:endParaRPr lang="en-US" dirty="0"/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0E737C2-077F-4C27-B733-E490A1241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58" y="679718"/>
            <a:ext cx="7216666" cy="56145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C86B9E1-D890-4965-83BE-F27C5222D557}"/>
              </a:ext>
            </a:extLst>
          </p:cNvPr>
          <p:cNvSpPr txBox="1">
            <a:spLocks/>
          </p:cNvSpPr>
          <p:nvPr/>
        </p:nvSpPr>
        <p:spPr>
          <a:xfrm>
            <a:off x="8975141" y="1257787"/>
            <a:ext cx="1422219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Arduino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265EAA9-E88B-4846-BD80-0F823AFF6606}"/>
              </a:ext>
            </a:extLst>
          </p:cNvPr>
          <p:cNvSpPr txBox="1">
            <a:spLocks/>
          </p:cNvSpPr>
          <p:nvPr/>
        </p:nvSpPr>
        <p:spPr>
          <a:xfrm>
            <a:off x="8975141" y="1835856"/>
            <a:ext cx="1324999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Starter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3E3B18-A66E-45BC-9ABD-EF22884E2188}"/>
              </a:ext>
            </a:extLst>
          </p:cNvPr>
          <p:cNvSpPr txBox="1">
            <a:spLocks/>
          </p:cNvSpPr>
          <p:nvPr/>
        </p:nvSpPr>
        <p:spPr>
          <a:xfrm>
            <a:off x="8975141" y="2413925"/>
            <a:ext cx="691751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Kit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8C9F513-C3EB-4E16-8C43-94BED0CF3ADB}"/>
              </a:ext>
            </a:extLst>
          </p:cNvPr>
          <p:cNvSpPr txBox="1">
            <a:spLocks/>
          </p:cNvSpPr>
          <p:nvPr/>
        </p:nvSpPr>
        <p:spPr>
          <a:xfrm>
            <a:off x="8975141" y="679718"/>
            <a:ext cx="831012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The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030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FD5865D-1D2E-45C8-8572-BE38E7E374CB}"/>
              </a:ext>
            </a:extLst>
          </p:cNvPr>
          <p:cNvSpPr/>
          <p:nvPr/>
        </p:nvSpPr>
        <p:spPr>
          <a:xfrm>
            <a:off x="920983" y="1388292"/>
            <a:ext cx="3898491" cy="3834582"/>
          </a:xfrm>
          <a:prstGeom prst="rect">
            <a:avLst/>
          </a:prstGeom>
          <a:solidFill>
            <a:srgbClr val="FACF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2A6B3A-E45E-4491-964F-76182EEF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Components of the Solution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231A690-5A1E-4D34-8D57-09BC08C6278B}"/>
              </a:ext>
            </a:extLst>
          </p:cNvPr>
          <p:cNvGrpSpPr/>
          <p:nvPr/>
        </p:nvGrpSpPr>
        <p:grpSpPr>
          <a:xfrm>
            <a:off x="5973944" y="2415764"/>
            <a:ext cx="1164331" cy="1623168"/>
            <a:chOff x="6096000" y="3681382"/>
            <a:chExt cx="876779" cy="119571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E0F085-2D4B-4C5E-8D1B-9BDD681092BF}"/>
                </a:ext>
              </a:extLst>
            </p:cNvPr>
            <p:cNvSpPr/>
            <p:nvPr/>
          </p:nvSpPr>
          <p:spPr>
            <a:xfrm>
              <a:off x="6293537" y="3793106"/>
              <a:ext cx="475973" cy="9509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017E8E4-E9A9-4061-9A13-3B425CFDE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681382"/>
              <a:ext cx="876779" cy="119571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87D085A-C8BB-43A9-89B8-D6B11D68FB87}"/>
              </a:ext>
            </a:extLst>
          </p:cNvPr>
          <p:cNvSpPr txBox="1"/>
          <p:nvPr/>
        </p:nvSpPr>
        <p:spPr>
          <a:xfrm>
            <a:off x="1044144" y="4257260"/>
            <a:ext cx="12618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Cycle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Windows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FCB2FA-13C3-47A1-A48C-1702FFFE986B}"/>
              </a:ext>
            </a:extLst>
          </p:cNvPr>
          <p:cNvSpPr txBox="1"/>
          <p:nvPr/>
        </p:nvSpPr>
        <p:spPr>
          <a:xfrm>
            <a:off x="2395415" y="4291673"/>
            <a:ext cx="11079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Toggle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Mute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533CD6-E01B-4F54-AB18-B03D2D4EB3C5}"/>
              </a:ext>
            </a:extLst>
          </p:cNvPr>
          <p:cNvSpPr txBox="1"/>
          <p:nvPr/>
        </p:nvSpPr>
        <p:spPr>
          <a:xfrm>
            <a:off x="3633689" y="4291673"/>
            <a:ext cx="11079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Toggle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Camera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80F51F-6D5B-41B3-93B6-8A05FD2D1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766" y="1692196"/>
            <a:ext cx="2800250" cy="12507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B66447F-58B0-4992-945B-23901CEF9E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100" y="3176752"/>
            <a:ext cx="937368" cy="9373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BF29DD2-331F-438E-A8A6-0D07C1E04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8739" y="3176752"/>
            <a:ext cx="937368" cy="9373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89C65A8-C9DD-42EE-BF6F-146B3DF24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0379" y="3176752"/>
            <a:ext cx="937368" cy="93736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DB05DD7-8B69-4B88-B516-F3EE1EEB46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9751" y="2113783"/>
            <a:ext cx="2965359" cy="22259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BBA7F8-9483-4268-BAF8-9CCC680B13B7}"/>
              </a:ext>
            </a:extLst>
          </p:cNvPr>
          <p:cNvSpPr txBox="1"/>
          <p:nvPr/>
        </p:nvSpPr>
        <p:spPr>
          <a:xfrm>
            <a:off x="4336057" y="2808758"/>
            <a:ext cx="42372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ln>
                  <a:solidFill>
                    <a:schemeClr val="bg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101010010101</a:t>
            </a:r>
          </a:p>
        </p:txBody>
      </p:sp>
      <p:pic>
        <p:nvPicPr>
          <p:cNvPr id="1026" name="Picture 2" descr="Microsoft Teams (int. sub-page) | Wired Relations ...">
            <a:extLst>
              <a:ext uri="{FF2B5EF4-FFF2-40B4-BE49-F238E27FC236}">
                <a16:creationId xmlns:a16="http://schemas.microsoft.com/office/drawing/2014/main" id="{5F60B85A-AC7E-4194-9AC0-5A1B8E87E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607" y="1868214"/>
            <a:ext cx="1470663" cy="147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0A23E53-F5EA-42D4-A0A6-0F6B064D2CB6}"/>
              </a:ext>
            </a:extLst>
          </p:cNvPr>
          <p:cNvSpPr txBox="1">
            <a:spLocks/>
          </p:cNvSpPr>
          <p:nvPr/>
        </p:nvSpPr>
        <p:spPr>
          <a:xfrm>
            <a:off x="2135532" y="5540751"/>
            <a:ext cx="1498419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External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153EF0C-997F-4EF6-AD6C-332102421EAB}"/>
              </a:ext>
            </a:extLst>
          </p:cNvPr>
          <p:cNvSpPr txBox="1">
            <a:spLocks/>
          </p:cNvSpPr>
          <p:nvPr/>
        </p:nvSpPr>
        <p:spPr>
          <a:xfrm>
            <a:off x="5795761" y="5540751"/>
            <a:ext cx="1520955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Wireless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FB5F6DD-1AED-474C-A30C-A9E828BD47FD}"/>
              </a:ext>
            </a:extLst>
          </p:cNvPr>
          <p:cNvSpPr txBox="1">
            <a:spLocks/>
          </p:cNvSpPr>
          <p:nvPr/>
        </p:nvSpPr>
        <p:spPr>
          <a:xfrm>
            <a:off x="8134790" y="5540751"/>
            <a:ext cx="2488513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PC software to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508ADEC-1E5C-40E3-B849-5ABDD254DB76}"/>
              </a:ext>
            </a:extLst>
          </p:cNvPr>
          <p:cNvSpPr txBox="1">
            <a:spLocks/>
          </p:cNvSpPr>
          <p:nvPr/>
        </p:nvSpPr>
        <p:spPr>
          <a:xfrm>
            <a:off x="8134790" y="6095172"/>
            <a:ext cx="2380378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control teams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91C0995-66D6-479B-B6FE-410B75A37AAE}"/>
              </a:ext>
            </a:extLst>
          </p:cNvPr>
          <p:cNvSpPr txBox="1">
            <a:spLocks/>
          </p:cNvSpPr>
          <p:nvPr/>
        </p:nvSpPr>
        <p:spPr>
          <a:xfrm>
            <a:off x="5795761" y="6095172"/>
            <a:ext cx="1519236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protocol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E0D1F02A-1752-4C94-97CE-A8EA464C5558}"/>
              </a:ext>
            </a:extLst>
          </p:cNvPr>
          <p:cNvSpPr txBox="1">
            <a:spLocks/>
          </p:cNvSpPr>
          <p:nvPr/>
        </p:nvSpPr>
        <p:spPr>
          <a:xfrm>
            <a:off x="2135532" y="6095172"/>
            <a:ext cx="1755922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hardware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963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0D08F-CEB3-4775-9265-17CE4653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- Microcontroller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5F5DE74-E323-4BCE-B539-18EB17E8B4A5}"/>
              </a:ext>
            </a:extLst>
          </p:cNvPr>
          <p:cNvSpPr txBox="1">
            <a:spLocks/>
          </p:cNvSpPr>
          <p:nvPr/>
        </p:nvSpPr>
        <p:spPr>
          <a:xfrm>
            <a:off x="454585" y="1085497"/>
            <a:ext cx="928445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C++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CDEC6D-5AC7-4944-B449-4AF7CC15DAC3}"/>
              </a:ext>
            </a:extLst>
          </p:cNvPr>
          <p:cNvSpPr txBox="1">
            <a:spLocks/>
          </p:cNvSpPr>
          <p:nvPr/>
        </p:nvSpPr>
        <p:spPr>
          <a:xfrm>
            <a:off x="7488040" y="1164660"/>
            <a:ext cx="2091246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ATmega328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2A9DA6-ADC7-4EF9-AD22-7EE1C5860307}"/>
              </a:ext>
            </a:extLst>
          </p:cNvPr>
          <p:cNvSpPr txBox="1"/>
          <p:nvPr/>
        </p:nvSpPr>
        <p:spPr>
          <a:xfrm>
            <a:off x="4605046" y="1940131"/>
            <a:ext cx="2977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Compile C/C++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ED4AE1-3093-4E6F-A7CE-D540830BF144}"/>
              </a:ext>
            </a:extLst>
          </p:cNvPr>
          <p:cNvSpPr txBox="1"/>
          <p:nvPr/>
        </p:nvSpPr>
        <p:spPr>
          <a:xfrm>
            <a:off x="5776988" y="5221169"/>
            <a:ext cx="19146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Upload Machine Code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9601A8D-7B4D-4836-BC14-3F212B34B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5304" y="4169838"/>
            <a:ext cx="3746089" cy="2454771"/>
          </a:xfrm>
          <a:solidFill>
            <a:schemeClr val="bg1">
              <a:alpha val="83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lang="en-GB" sz="2000" b="0" i="0" dirty="0">
                <a:solidFill>
                  <a:srgbClr val="4F4E4E"/>
                </a:solidFill>
                <a:effectLst/>
                <a:latin typeface="typoninesans regular 18"/>
              </a:rPr>
              <a:t>ATmega328 Microcontroller</a:t>
            </a:r>
          </a:p>
          <a:p>
            <a:r>
              <a:rPr lang="en-GB" sz="2000" b="0" i="0" dirty="0">
                <a:solidFill>
                  <a:srgbClr val="4F4E4E"/>
                </a:solidFill>
                <a:effectLst/>
                <a:latin typeface="typoninesans regular 18"/>
              </a:rPr>
              <a:t>8bit @ 16MHz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32K Flash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2K DRAM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14 digital I/O pins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8 Analogue I/O pins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40 mA per pin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5F3481-4323-4650-A1AA-435AFB8D6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38" y="1644791"/>
            <a:ext cx="3702556" cy="222043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64F0C8E-8B00-4B19-A3C6-9AA24801FA89}"/>
              </a:ext>
            </a:extLst>
          </p:cNvPr>
          <p:cNvSpPr txBox="1">
            <a:spLocks/>
          </p:cNvSpPr>
          <p:nvPr/>
        </p:nvSpPr>
        <p:spPr>
          <a:xfrm>
            <a:off x="758482" y="4179190"/>
            <a:ext cx="4522838" cy="2083958"/>
          </a:xfrm>
          <a:prstGeom prst="rect">
            <a:avLst/>
          </a:prstGeom>
          <a:solidFill>
            <a:schemeClr val="bg1">
              <a:alpha val="83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Monitor switch pins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Marshall/send protocol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Update display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Play tones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De-</a:t>
            </a:r>
            <a:r>
              <a:rPr lang="en-GB" sz="2000" dirty="0" err="1">
                <a:solidFill>
                  <a:srgbClr val="4F4E4E"/>
                </a:solidFill>
                <a:latin typeface="typoninesans regular 18"/>
              </a:rPr>
              <a:t>marshall</a:t>
            </a:r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 protocol and dispatch</a:t>
            </a:r>
          </a:p>
        </p:txBody>
      </p:sp>
      <p:pic>
        <p:nvPicPr>
          <p:cNvPr id="1028" name="Picture 4" descr="30cm Short Genuine BlackBerry Micro USB Data Sync Charger ...">
            <a:extLst>
              <a:ext uri="{FF2B5EF4-FFF2-40B4-BE49-F238E27FC236}">
                <a16:creationId xmlns:a16="http://schemas.microsoft.com/office/drawing/2014/main" id="{A0983744-6A21-44D7-B470-A4852BCEB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51204">
            <a:off x="4841829" y="2612991"/>
            <a:ext cx="2524837" cy="252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A34222-EEB2-4C4D-B924-B19541E4FD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5304" y="1716562"/>
            <a:ext cx="3175032" cy="218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17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CC3E0CE-D328-4EC1-A5B8-9584EA4B6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219" y="985175"/>
            <a:ext cx="7348721" cy="58282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8833DA-25E0-42A7-8BDC-D4D59936C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- Schematic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5F55F-3A35-4863-A097-9901D73DB583}"/>
              </a:ext>
            </a:extLst>
          </p:cNvPr>
          <p:cNvSpPr txBox="1"/>
          <p:nvPr/>
        </p:nvSpPr>
        <p:spPr>
          <a:xfrm>
            <a:off x="2277060" y="2926910"/>
            <a:ext cx="889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Arduino Nano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53DF37-8646-4E89-8F7A-0379CF9ECC41}"/>
              </a:ext>
            </a:extLst>
          </p:cNvPr>
          <p:cNvSpPr txBox="1"/>
          <p:nvPr/>
        </p:nvSpPr>
        <p:spPr>
          <a:xfrm>
            <a:off x="9914940" y="4096510"/>
            <a:ext cx="17108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R1, R2, R3 - Pulldown resistors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08D80E-0504-4536-A48C-88F16D1BE45E}"/>
              </a:ext>
            </a:extLst>
          </p:cNvPr>
          <p:cNvSpPr txBox="1"/>
          <p:nvPr/>
        </p:nvSpPr>
        <p:spPr>
          <a:xfrm>
            <a:off x="2566219" y="1170514"/>
            <a:ext cx="1031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P1 – LCD contrast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E6E4C0-35EB-4D27-9D80-08FC16AC574C}"/>
              </a:ext>
            </a:extLst>
          </p:cNvPr>
          <p:cNvSpPr txBox="1"/>
          <p:nvPr/>
        </p:nvSpPr>
        <p:spPr>
          <a:xfrm>
            <a:off x="2628474" y="5861685"/>
            <a:ext cx="11294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R4, R5 - Voltage divider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CA6AF7-9C70-48DD-8047-68880473B498}"/>
              </a:ext>
            </a:extLst>
          </p:cNvPr>
          <p:cNvSpPr txBox="1"/>
          <p:nvPr/>
        </p:nvSpPr>
        <p:spPr>
          <a:xfrm>
            <a:off x="9979296" y="2342714"/>
            <a:ext cx="17108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R6 - Current limiting resistor for LED backlight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CD7F3D-6944-4EC8-9AA9-72F068E810E9}"/>
              </a:ext>
            </a:extLst>
          </p:cNvPr>
          <p:cNvSpPr txBox="1"/>
          <p:nvPr/>
        </p:nvSpPr>
        <p:spPr>
          <a:xfrm>
            <a:off x="9790740" y="1062792"/>
            <a:ext cx="17108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S1 – Cycle</a:t>
            </a:r>
          </a:p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S2 – Mute</a:t>
            </a:r>
          </a:p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S3 - Camera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2A8337-1EBE-4027-9580-D63F090056D6}"/>
              </a:ext>
            </a:extLst>
          </p:cNvPr>
          <p:cNvSpPr txBox="1"/>
          <p:nvPr/>
        </p:nvSpPr>
        <p:spPr>
          <a:xfrm>
            <a:off x="9852840" y="6172615"/>
            <a:ext cx="1710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J1 – Piezo buzzer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AF099C-8637-4DEB-A952-DA3D673B8A24}"/>
              </a:ext>
            </a:extLst>
          </p:cNvPr>
          <p:cNvSpPr txBox="1"/>
          <p:nvPr/>
        </p:nvSpPr>
        <p:spPr>
          <a:xfrm>
            <a:off x="5718964" y="1122044"/>
            <a:ext cx="546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LCD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233DA6-4813-423D-94D4-45DD9B1A6570}"/>
              </a:ext>
            </a:extLst>
          </p:cNvPr>
          <p:cNvSpPr txBox="1"/>
          <p:nvPr/>
        </p:nvSpPr>
        <p:spPr>
          <a:xfrm>
            <a:off x="5380651" y="4740051"/>
            <a:ext cx="116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3849A"/>
                </a:solidFill>
                <a:latin typeface="Verdana Pro" panose="020B0604020202020204" pitchFamily="34" charset="0"/>
                <a:cs typeface="Courier New" panose="02070309020205020404" pitchFamily="49" charset="0"/>
              </a:rPr>
              <a:t>Bluetooth/ HC-05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00ECEDB0-2C2B-4F18-9BEB-C5D988D5BA2C}"/>
              </a:ext>
            </a:extLst>
          </p:cNvPr>
          <p:cNvSpPr/>
          <p:nvPr/>
        </p:nvSpPr>
        <p:spPr>
          <a:xfrm>
            <a:off x="4591878" y="5313087"/>
            <a:ext cx="152400" cy="1190680"/>
          </a:xfrm>
          <a:prstGeom prst="lef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F0D512-DB90-48BB-B571-3451329C2DCD}"/>
              </a:ext>
            </a:extLst>
          </p:cNvPr>
          <p:cNvCxnSpPr/>
          <p:nvPr/>
        </p:nvCxnSpPr>
        <p:spPr>
          <a:xfrm flipV="1">
            <a:off x="3597307" y="5917096"/>
            <a:ext cx="921684" cy="205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2723C2B-1044-436A-90C9-9CC1B4E2ED9C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597307" y="1432124"/>
            <a:ext cx="613242" cy="137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AACBDF1-3ACE-44C6-A6ED-6CFA990D28D3}"/>
              </a:ext>
            </a:extLst>
          </p:cNvPr>
          <p:cNvCxnSpPr>
            <a:cxnSpLocks/>
          </p:cNvCxnSpPr>
          <p:nvPr/>
        </p:nvCxnSpPr>
        <p:spPr>
          <a:xfrm>
            <a:off x="5691809" y="5263271"/>
            <a:ext cx="178904" cy="2496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1B2E2ED-C0C8-4ED2-87A8-4221118C15FD}"/>
              </a:ext>
            </a:extLst>
          </p:cNvPr>
          <p:cNvCxnSpPr>
            <a:cxnSpLocks/>
          </p:cNvCxnSpPr>
          <p:nvPr/>
        </p:nvCxnSpPr>
        <p:spPr>
          <a:xfrm flipV="1">
            <a:off x="8488898" y="1432125"/>
            <a:ext cx="1205889" cy="525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Left Brace 24">
            <a:extLst>
              <a:ext uri="{FF2B5EF4-FFF2-40B4-BE49-F238E27FC236}">
                <a16:creationId xmlns:a16="http://schemas.microsoft.com/office/drawing/2014/main" id="{457BC3A5-4474-4507-B826-B05C21ACC3DD}"/>
              </a:ext>
            </a:extLst>
          </p:cNvPr>
          <p:cNvSpPr/>
          <p:nvPr/>
        </p:nvSpPr>
        <p:spPr>
          <a:xfrm rot="5400000">
            <a:off x="8412698" y="1482065"/>
            <a:ext cx="152400" cy="1328067"/>
          </a:xfrm>
          <a:prstGeom prst="lef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96674A5-3DC1-4854-B9D9-D62FCDE0E5CD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8010892" y="2712046"/>
            <a:ext cx="1968404" cy="6984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35A87E1-3685-4598-87A8-CC1458B4B572}"/>
              </a:ext>
            </a:extLst>
          </p:cNvPr>
          <p:cNvCxnSpPr>
            <a:cxnSpLocks/>
          </p:cNvCxnSpPr>
          <p:nvPr/>
        </p:nvCxnSpPr>
        <p:spPr>
          <a:xfrm>
            <a:off x="7882194" y="6036412"/>
            <a:ext cx="1806578" cy="467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Left Brace 30">
            <a:extLst>
              <a:ext uri="{FF2B5EF4-FFF2-40B4-BE49-F238E27FC236}">
                <a16:creationId xmlns:a16="http://schemas.microsoft.com/office/drawing/2014/main" id="{D0088253-5B6B-4A59-AFEB-AB98212B22B3}"/>
              </a:ext>
            </a:extLst>
          </p:cNvPr>
          <p:cNvSpPr/>
          <p:nvPr/>
        </p:nvSpPr>
        <p:spPr>
          <a:xfrm rot="5400000">
            <a:off x="8555383" y="4303688"/>
            <a:ext cx="152401" cy="1241383"/>
          </a:xfrm>
          <a:prstGeom prst="lef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242AC17-9112-4F2C-ABF5-5BEF0F200273}"/>
              </a:ext>
            </a:extLst>
          </p:cNvPr>
          <p:cNvCxnSpPr>
            <a:cxnSpLocks/>
          </p:cNvCxnSpPr>
          <p:nvPr/>
        </p:nvCxnSpPr>
        <p:spPr>
          <a:xfrm flipV="1">
            <a:off x="8647354" y="4467861"/>
            <a:ext cx="1203146" cy="367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77DB5E1-82BB-4883-AA16-F1102D2C3379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5992437" y="1429821"/>
            <a:ext cx="147492" cy="136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012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D21C8-7758-463C-BC15-B7103A0D1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- Reality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4524D3-A388-49B9-93F2-FB4B1A3CF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853" y="1437861"/>
            <a:ext cx="6813264" cy="51115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19E359-B092-40FA-B7C7-B4D6B1C0E9FC}"/>
              </a:ext>
            </a:extLst>
          </p:cNvPr>
          <p:cNvSpPr txBox="1"/>
          <p:nvPr/>
        </p:nvSpPr>
        <p:spPr>
          <a:xfrm>
            <a:off x="3646901" y="2048539"/>
            <a:ext cx="1031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rPr>
              <a:t>Arduino Nano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00C0EB-03DC-41A4-9290-BCA18012BAA8}"/>
              </a:ext>
            </a:extLst>
          </p:cNvPr>
          <p:cNvSpPr txBox="1"/>
          <p:nvPr/>
        </p:nvSpPr>
        <p:spPr>
          <a:xfrm>
            <a:off x="2173357" y="2571759"/>
            <a:ext cx="1154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P1 – LCD contrast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A8CE58-6AB2-4EE3-9E6C-7167A07BE343}"/>
              </a:ext>
            </a:extLst>
          </p:cNvPr>
          <p:cNvSpPr txBox="1"/>
          <p:nvPr/>
        </p:nvSpPr>
        <p:spPr>
          <a:xfrm>
            <a:off x="4660761" y="1095952"/>
            <a:ext cx="11294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R4, R5 - Voltage divider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B9E5A1-44B0-4964-9E2B-32ACF29BE531}"/>
              </a:ext>
            </a:extLst>
          </p:cNvPr>
          <p:cNvSpPr txBox="1"/>
          <p:nvPr/>
        </p:nvSpPr>
        <p:spPr>
          <a:xfrm>
            <a:off x="7061506" y="1725726"/>
            <a:ext cx="17108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R1, R2, R3 - Pulldown resistors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B4EFD0-5A2B-451F-B273-857C5E332C28}"/>
              </a:ext>
            </a:extLst>
          </p:cNvPr>
          <p:cNvSpPr txBox="1"/>
          <p:nvPr/>
        </p:nvSpPr>
        <p:spPr>
          <a:xfrm>
            <a:off x="8626815" y="3130047"/>
            <a:ext cx="17108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R6 - Current limiting resistor for LED backlight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6DD0B3-EB59-48D3-8AC9-EC19E2FE79BB}"/>
              </a:ext>
            </a:extLst>
          </p:cNvPr>
          <p:cNvSpPr txBox="1"/>
          <p:nvPr/>
        </p:nvSpPr>
        <p:spPr>
          <a:xfrm>
            <a:off x="8829965" y="1512043"/>
            <a:ext cx="17108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S1 – Cycle</a:t>
            </a:r>
          </a:p>
          <a:p>
            <a:r>
              <a:rPr lang="en-GB" dirty="0"/>
              <a:t>S2 – Mute</a:t>
            </a:r>
          </a:p>
          <a:p>
            <a:r>
              <a:rPr lang="en-GB" dirty="0"/>
              <a:t>S3 - Camera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D70484-525E-48C6-B7E9-0AEB3C7D305E}"/>
              </a:ext>
            </a:extLst>
          </p:cNvPr>
          <p:cNvSpPr txBox="1"/>
          <p:nvPr/>
        </p:nvSpPr>
        <p:spPr>
          <a:xfrm>
            <a:off x="7916912" y="5520098"/>
            <a:ext cx="1710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J1 – Piezo buzzer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2077AF-B1B6-4C5C-980B-5163C99AD629}"/>
              </a:ext>
            </a:extLst>
          </p:cNvPr>
          <p:cNvCxnSpPr>
            <a:cxnSpLocks/>
          </p:cNvCxnSpPr>
          <p:nvPr/>
        </p:nvCxnSpPr>
        <p:spPr>
          <a:xfrm>
            <a:off x="4596700" y="2538706"/>
            <a:ext cx="863196" cy="668320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0870DF9-E911-477F-B411-4486FF297E4A}"/>
              </a:ext>
            </a:extLst>
          </p:cNvPr>
          <p:cNvSpPr txBox="1"/>
          <p:nvPr/>
        </p:nvSpPr>
        <p:spPr>
          <a:xfrm>
            <a:off x="6315485" y="844229"/>
            <a:ext cx="1353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Bluetooth/ HC-05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22DAE7-CF55-444B-8B29-E65B3A3FD063}"/>
              </a:ext>
            </a:extLst>
          </p:cNvPr>
          <p:cNvSpPr txBox="1"/>
          <p:nvPr/>
        </p:nvSpPr>
        <p:spPr>
          <a:xfrm>
            <a:off x="3602048" y="5266250"/>
            <a:ext cx="591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LCD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AC7849B-4BAA-4F91-AC2B-3D11FC8BE250}"/>
              </a:ext>
            </a:extLst>
          </p:cNvPr>
          <p:cNvCxnSpPr>
            <a:cxnSpLocks/>
          </p:cNvCxnSpPr>
          <p:nvPr/>
        </p:nvCxnSpPr>
        <p:spPr>
          <a:xfrm>
            <a:off x="2770434" y="3094979"/>
            <a:ext cx="750375" cy="396969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BD405A-89AA-4888-AEC1-4E7F7424DF84}"/>
              </a:ext>
            </a:extLst>
          </p:cNvPr>
          <p:cNvCxnSpPr>
            <a:cxnSpLocks/>
          </p:cNvCxnSpPr>
          <p:nvPr/>
        </p:nvCxnSpPr>
        <p:spPr>
          <a:xfrm flipH="1">
            <a:off x="6077804" y="1425522"/>
            <a:ext cx="690011" cy="535354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2A8AD83-65EE-40BA-B09A-00C8770777D7}"/>
              </a:ext>
            </a:extLst>
          </p:cNvPr>
          <p:cNvCxnSpPr>
            <a:cxnSpLocks/>
          </p:cNvCxnSpPr>
          <p:nvPr/>
        </p:nvCxnSpPr>
        <p:spPr>
          <a:xfrm flipH="1">
            <a:off x="6619461" y="2464390"/>
            <a:ext cx="831006" cy="368979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7464626-BC60-4657-ABFE-BEE5F59769DF}"/>
              </a:ext>
            </a:extLst>
          </p:cNvPr>
          <p:cNvCxnSpPr>
            <a:cxnSpLocks/>
          </p:cNvCxnSpPr>
          <p:nvPr/>
        </p:nvCxnSpPr>
        <p:spPr>
          <a:xfrm>
            <a:off x="5176482" y="1881375"/>
            <a:ext cx="247705" cy="767504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F48AA92-03C0-41CE-BFF7-488C955AFCA4}"/>
              </a:ext>
            </a:extLst>
          </p:cNvPr>
          <p:cNvCxnSpPr>
            <a:cxnSpLocks/>
          </p:cNvCxnSpPr>
          <p:nvPr/>
        </p:nvCxnSpPr>
        <p:spPr>
          <a:xfrm flipV="1">
            <a:off x="7144981" y="2265127"/>
            <a:ext cx="1710744" cy="768770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23FAD05-C17C-4750-A169-35BB188C0914}"/>
              </a:ext>
            </a:extLst>
          </p:cNvPr>
          <p:cNvCxnSpPr>
            <a:cxnSpLocks/>
          </p:cNvCxnSpPr>
          <p:nvPr/>
        </p:nvCxnSpPr>
        <p:spPr>
          <a:xfrm>
            <a:off x="6375136" y="4223581"/>
            <a:ext cx="1625217" cy="1196558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9DA58CB-614F-409E-A538-976F8B71F2DB}"/>
              </a:ext>
            </a:extLst>
          </p:cNvPr>
          <p:cNvCxnSpPr>
            <a:cxnSpLocks/>
          </p:cNvCxnSpPr>
          <p:nvPr/>
        </p:nvCxnSpPr>
        <p:spPr>
          <a:xfrm flipH="1">
            <a:off x="3969026" y="4532243"/>
            <a:ext cx="449702" cy="681482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0B6FCBA-0372-4011-8070-2BABD767F1E7}"/>
              </a:ext>
            </a:extLst>
          </p:cNvPr>
          <p:cNvCxnSpPr>
            <a:cxnSpLocks/>
          </p:cNvCxnSpPr>
          <p:nvPr/>
        </p:nvCxnSpPr>
        <p:spPr>
          <a:xfrm flipV="1">
            <a:off x="5459896" y="3533018"/>
            <a:ext cx="3166919" cy="590604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256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1CAE-A933-406C-8098-A0ABF50C5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Protocol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8D51A62-6014-4917-9E40-AF75FFA351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886385"/>
              </p:ext>
            </p:extLst>
          </p:nvPr>
        </p:nvGraphicFramePr>
        <p:xfrm>
          <a:off x="2307304" y="1683378"/>
          <a:ext cx="6502400" cy="7416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2937744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9504246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58560674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931458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Verdana Pro Cond SemiBold" panose="020B0706030504040204" pitchFamily="34" charset="0"/>
                          <a:cs typeface="Courier New" panose="02070309020205020404" pitchFamily="49" charset="0"/>
                        </a:rPr>
                        <a:t>Offset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2…n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50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Verdana Pro Cond SemiBold" panose="020B0706030504040204" pitchFamily="34" charset="0"/>
                          <a:cs typeface="Courier New" panose="02070309020205020404" pitchFamily="49" charset="0"/>
                        </a:rPr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  <a:endParaRPr lang="en-GB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Payload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37234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1BAFA4C2-4247-4A51-8453-99FCDB5B52EF}"/>
              </a:ext>
            </a:extLst>
          </p:cNvPr>
          <p:cNvSpPr txBox="1">
            <a:spLocks/>
          </p:cNvSpPr>
          <p:nvPr/>
        </p:nvSpPr>
        <p:spPr>
          <a:xfrm>
            <a:off x="2307304" y="1044047"/>
            <a:ext cx="2859548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Packet Structure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EE062EB-D4FC-4015-945D-B7D85CDAB950}"/>
              </a:ext>
            </a:extLst>
          </p:cNvPr>
          <p:cNvSpPr txBox="1">
            <a:spLocks/>
          </p:cNvSpPr>
          <p:nvPr/>
        </p:nvSpPr>
        <p:spPr>
          <a:xfrm>
            <a:off x="2307304" y="2716869"/>
            <a:ext cx="1945148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Operations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E040BB7-A3C6-4F05-80BC-4769663F4E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598645"/>
              </p:ext>
            </p:extLst>
          </p:nvPr>
        </p:nvGraphicFramePr>
        <p:xfrm>
          <a:off x="2307304" y="3356200"/>
          <a:ext cx="8660579" cy="2901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853">
                  <a:extLst>
                    <a:ext uri="{9D8B030D-6E8A-4147-A177-3AD203B41FA5}">
                      <a16:colId xmlns:a16="http://schemas.microsoft.com/office/drawing/2014/main" val="2026608254"/>
                    </a:ext>
                  </a:extLst>
                </a:gridCol>
                <a:gridCol w="1215275">
                  <a:extLst>
                    <a:ext uri="{9D8B030D-6E8A-4147-A177-3AD203B41FA5}">
                      <a16:colId xmlns:a16="http://schemas.microsoft.com/office/drawing/2014/main" val="2775533108"/>
                    </a:ext>
                  </a:extLst>
                </a:gridCol>
                <a:gridCol w="790977">
                  <a:extLst>
                    <a:ext uri="{9D8B030D-6E8A-4147-A177-3AD203B41FA5}">
                      <a16:colId xmlns:a16="http://schemas.microsoft.com/office/drawing/2014/main" val="3442090870"/>
                    </a:ext>
                  </a:extLst>
                </a:gridCol>
                <a:gridCol w="1026697">
                  <a:extLst>
                    <a:ext uri="{9D8B030D-6E8A-4147-A177-3AD203B41FA5}">
                      <a16:colId xmlns:a16="http://schemas.microsoft.com/office/drawing/2014/main" val="1271821109"/>
                    </a:ext>
                  </a:extLst>
                </a:gridCol>
                <a:gridCol w="4670777">
                  <a:extLst>
                    <a:ext uri="{9D8B030D-6E8A-4147-A177-3AD203B41FA5}">
                      <a16:colId xmlns:a16="http://schemas.microsoft.com/office/drawing/2014/main" val="1756551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 err="1">
                          <a:effectLst/>
                          <a:latin typeface="Verdana Pro Cond SemiBold" panose="020B0706030504040204" pitchFamily="34" charset="0"/>
                        </a:rPr>
                        <a:t>OpCode</a:t>
                      </a:r>
                      <a:endParaRPr lang="en-GB" dirty="0">
                        <a:effectLst/>
                        <a:latin typeface="Verdana Pro Cond SemiBold" panose="020B0706030504040204" pitchFamily="34" charset="0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  <a:latin typeface="Verdana Pro Cond SemiBold" panose="020B0706030504040204" pitchFamily="34" charset="0"/>
                        </a:rPr>
                        <a:t>Name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  <a:latin typeface="Verdana Pro Cond SemiBold" panose="020B0706030504040204" pitchFamily="34" charset="0"/>
                        </a:rPr>
                        <a:t>In/Out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  <a:latin typeface="Verdana Pro Cond SemiBold" panose="020B0706030504040204" pitchFamily="34" charset="0"/>
                        </a:rPr>
                        <a:t>Payload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  <a:latin typeface="Verdana Pro Cond SemiBold" panose="020B0706030504040204" pitchFamily="34" charset="0"/>
                        </a:rPr>
                        <a:t>Description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796672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0x01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Cycle Windows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Cycle Teams windows to the front.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891704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0x02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Toggle Mute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Toggle microphone mute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441374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0x03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Toggle Video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Toggle video camera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2171574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0x04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Error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 error condition has occurred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299501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Debug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String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Send a debug message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2610774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3633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E2F00-3B37-49C1-B2F1-7DF640426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PC Software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E26FF1-9D50-4A86-956B-2E47BE8E0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588" y="1894974"/>
            <a:ext cx="4981128" cy="344824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B4D7783-9723-4721-895B-B44FD3F5109F}"/>
              </a:ext>
            </a:extLst>
          </p:cNvPr>
          <p:cNvSpPr txBox="1">
            <a:spLocks/>
          </p:cNvSpPr>
          <p:nvPr/>
        </p:nvSpPr>
        <p:spPr>
          <a:xfrm>
            <a:off x="2204727" y="1274713"/>
            <a:ext cx="968633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C#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pic>
        <p:nvPicPr>
          <p:cNvPr id="9" name="Picture 2" descr="Microsoft Teams (int. sub-page) | Wired Relations ...">
            <a:extLst>
              <a:ext uri="{FF2B5EF4-FFF2-40B4-BE49-F238E27FC236}">
                <a16:creationId xmlns:a16="http://schemas.microsoft.com/office/drawing/2014/main" id="{B0655D28-4F66-4FEE-820D-12251C917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903" y="1991117"/>
            <a:ext cx="1735309" cy="173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5B47CB-2D11-4A11-BDD2-F7488A73F353}"/>
              </a:ext>
            </a:extLst>
          </p:cNvPr>
          <p:cNvSpPr/>
          <p:nvPr/>
        </p:nvSpPr>
        <p:spPr>
          <a:xfrm>
            <a:off x="2094271" y="4045976"/>
            <a:ext cx="4567084" cy="1460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EA18B47-46D7-4BEA-957B-49EC23323F2F}"/>
              </a:ext>
            </a:extLst>
          </p:cNvPr>
          <p:cNvSpPr txBox="1">
            <a:spLocks/>
          </p:cNvSpPr>
          <p:nvPr/>
        </p:nvSpPr>
        <p:spPr>
          <a:xfrm>
            <a:off x="2094271" y="4314526"/>
            <a:ext cx="4797874" cy="2220432"/>
          </a:xfrm>
          <a:prstGeom prst="rect">
            <a:avLst/>
          </a:prstGeom>
          <a:solidFill>
            <a:schemeClr val="bg1">
              <a:alpha val="83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Pair and connect </a:t>
            </a:r>
            <a:r>
              <a:rPr lang="en-GB" sz="2000" dirty="0" err="1">
                <a:solidFill>
                  <a:srgbClr val="4F4E4E"/>
                </a:solidFill>
                <a:latin typeface="typoninesans regular 18"/>
              </a:rPr>
              <a:t>Ardiuno</a:t>
            </a:r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 via BT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De-</a:t>
            </a:r>
            <a:r>
              <a:rPr lang="en-GB" sz="2000" dirty="0" err="1">
                <a:solidFill>
                  <a:srgbClr val="4F4E4E"/>
                </a:solidFill>
                <a:latin typeface="typoninesans regular 18"/>
              </a:rPr>
              <a:t>marshall</a:t>
            </a:r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 protocol and dispatch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Interact with Teams to cycle windows/toggle mute/toggle camera</a:t>
            </a:r>
          </a:p>
        </p:txBody>
      </p:sp>
      <p:sp>
        <p:nvSpPr>
          <p:cNvPr id="11" name="Arrow: Striped Right 10">
            <a:extLst>
              <a:ext uri="{FF2B5EF4-FFF2-40B4-BE49-F238E27FC236}">
                <a16:creationId xmlns:a16="http://schemas.microsoft.com/office/drawing/2014/main" id="{6C89BCB4-33A7-4B26-81BF-AFC6CA1C2DC4}"/>
              </a:ext>
            </a:extLst>
          </p:cNvPr>
          <p:cNvSpPr/>
          <p:nvPr/>
        </p:nvSpPr>
        <p:spPr>
          <a:xfrm>
            <a:off x="7035381" y="2536722"/>
            <a:ext cx="1425677" cy="816077"/>
          </a:xfrm>
          <a:prstGeom prst="stripedRightArrow">
            <a:avLst/>
          </a:prstGeom>
          <a:solidFill>
            <a:srgbClr val="F67D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6784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FE008-ABCC-4D97-A21A-9A48AA406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Tracing an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8755CE-6E02-4D3A-9496-CD8402E6B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112" y="2223988"/>
            <a:ext cx="762768" cy="762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7D1031-201E-46AC-BF96-0A1F51BE2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126036">
            <a:off x="1821260" y="1444207"/>
            <a:ext cx="1332943" cy="66114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3960DB86-F3D9-4D75-9268-4A437A454BCD}"/>
              </a:ext>
            </a:extLst>
          </p:cNvPr>
          <p:cNvGrpSpPr/>
          <p:nvPr/>
        </p:nvGrpSpPr>
        <p:grpSpPr>
          <a:xfrm>
            <a:off x="4063550" y="1164477"/>
            <a:ext cx="1868184" cy="2722261"/>
            <a:chOff x="2843079" y="2446922"/>
            <a:chExt cx="2173108" cy="309598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7F7B6A-9DBE-48D1-8895-BB15897CC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2466" y="2950559"/>
              <a:ext cx="712304" cy="4953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0DF3997-3E90-4B77-B60A-74B1745FA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84595" y="3929510"/>
              <a:ext cx="378551" cy="815989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096F9B2-2039-4FD0-B1D1-2DDAE800A40A}"/>
                </a:ext>
              </a:extLst>
            </p:cNvPr>
            <p:cNvCxnSpPr>
              <a:cxnSpLocks/>
            </p:cNvCxnSpPr>
            <p:nvPr/>
          </p:nvCxnSpPr>
          <p:spPr>
            <a:xfrm>
              <a:off x="3462204" y="3554361"/>
              <a:ext cx="0" cy="3751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26" name="Picture 2" descr="Electrical Conductor Symbols: Lines, Wires, Cables. Etc.">
              <a:extLst>
                <a:ext uri="{FF2B5EF4-FFF2-40B4-BE49-F238E27FC236}">
                  <a16:creationId xmlns:a16="http://schemas.microsoft.com/office/drawing/2014/main" id="{F5CF41B0-9200-4DF6-93D7-C628671AF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079" y="4304659"/>
              <a:ext cx="1238250" cy="123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9182925-27DE-45D9-B2F9-0C4F2BE18A93}"/>
                </a:ext>
              </a:extLst>
            </p:cNvPr>
            <p:cNvCxnSpPr>
              <a:cxnSpLocks/>
            </p:cNvCxnSpPr>
            <p:nvPr/>
          </p:nvCxnSpPr>
          <p:spPr>
            <a:xfrm>
              <a:off x="3462204" y="2477283"/>
              <a:ext cx="0" cy="3751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916726-7412-4592-AAFF-F8AB93186FCE}"/>
                </a:ext>
              </a:extLst>
            </p:cNvPr>
            <p:cNvSpPr txBox="1"/>
            <p:nvPr/>
          </p:nvSpPr>
          <p:spPr>
            <a:xfrm>
              <a:off x="3462204" y="2446922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+5V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0C6CF4-8664-4840-B63C-40A0E9DB6B49}"/>
                </a:ext>
              </a:extLst>
            </p:cNvPr>
            <p:cNvSpPr txBox="1"/>
            <p:nvPr/>
          </p:nvSpPr>
          <p:spPr>
            <a:xfrm>
              <a:off x="3437148" y="3429000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+5V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2A59F7-2538-425A-B8BB-7E7D15628175}"/>
                </a:ext>
              </a:extLst>
            </p:cNvPr>
            <p:cNvSpPr txBox="1"/>
            <p:nvPr/>
          </p:nvSpPr>
          <p:spPr>
            <a:xfrm>
              <a:off x="3504644" y="4609285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0V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DB0B7B-8ADC-45B4-8FE8-0F8D887370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3870" y="3776485"/>
              <a:ext cx="76874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78711A2-293F-4DF7-A40B-1DC1D85E3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24706" y="2913736"/>
              <a:ext cx="791481" cy="176919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FB7D478-2347-4CE4-BA1A-44EF3E22929D}"/>
                </a:ext>
              </a:extLst>
            </p:cNvPr>
            <p:cNvSpPr txBox="1"/>
            <p:nvPr/>
          </p:nvSpPr>
          <p:spPr>
            <a:xfrm rot="16200000">
              <a:off x="3891472" y="3601424"/>
              <a:ext cx="1473406" cy="393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ATMega328</a:t>
              </a: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534F50DB-14A6-4DE1-AFAF-CFE5CCDFC1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3453" y="1040177"/>
            <a:ext cx="4125377" cy="2388823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D639589D-C435-4F43-81BA-BCE6BCAEC3E0}"/>
              </a:ext>
            </a:extLst>
          </p:cNvPr>
          <p:cNvSpPr txBox="1">
            <a:spLocks/>
          </p:cNvSpPr>
          <p:nvPr/>
        </p:nvSpPr>
        <p:spPr>
          <a:xfrm>
            <a:off x="891988" y="1189034"/>
            <a:ext cx="477331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1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0E28CEC0-3C0C-4A27-A08C-2217FD799862}"/>
              </a:ext>
            </a:extLst>
          </p:cNvPr>
          <p:cNvSpPr txBox="1">
            <a:spLocks/>
          </p:cNvSpPr>
          <p:nvPr/>
        </p:nvSpPr>
        <p:spPr>
          <a:xfrm>
            <a:off x="3667382" y="1130559"/>
            <a:ext cx="477331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2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A4CC547B-F56C-4466-96A5-EDD0ECC14B14}"/>
              </a:ext>
            </a:extLst>
          </p:cNvPr>
          <p:cNvSpPr txBox="1">
            <a:spLocks/>
          </p:cNvSpPr>
          <p:nvPr/>
        </p:nvSpPr>
        <p:spPr>
          <a:xfrm>
            <a:off x="6360620" y="1031782"/>
            <a:ext cx="477331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3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7F84ED4-36C2-4910-B1F3-BC1FF13D74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62498" y="4080620"/>
            <a:ext cx="1396668" cy="2089121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610EEA78-FD4C-4A1D-8C49-79EE41F367AF}"/>
              </a:ext>
            </a:extLst>
          </p:cNvPr>
          <p:cNvGrpSpPr/>
          <p:nvPr/>
        </p:nvGrpSpPr>
        <p:grpSpPr>
          <a:xfrm>
            <a:off x="947944" y="4058206"/>
            <a:ext cx="4123064" cy="2601860"/>
            <a:chOff x="6757661" y="870155"/>
            <a:chExt cx="5220123" cy="3227958"/>
          </a:xfrm>
        </p:grpSpPr>
        <p:sp>
          <p:nvSpPr>
            <p:cNvPr id="46" name="Title 1">
              <a:extLst>
                <a:ext uri="{FF2B5EF4-FFF2-40B4-BE49-F238E27FC236}">
                  <a16:creationId xmlns:a16="http://schemas.microsoft.com/office/drawing/2014/main" id="{5345EFEB-B6EA-459B-82EE-D1E2AB4D361F}"/>
                </a:ext>
              </a:extLst>
            </p:cNvPr>
            <p:cNvSpPr txBox="1">
              <a:spLocks/>
            </p:cNvSpPr>
            <p:nvPr/>
          </p:nvSpPr>
          <p:spPr>
            <a:xfrm>
              <a:off x="7184268" y="1155452"/>
              <a:ext cx="477331" cy="480131"/>
            </a:xfrm>
            <a:prstGeom prst="rect">
              <a:avLst/>
            </a:prstGeom>
            <a:solidFill>
              <a:srgbClr val="03849A"/>
            </a:solidFill>
          </p:spPr>
          <p:txBody>
            <a:bodyPr vert="horz" wrap="square" lIns="91440" tIns="45720" rIns="91440" bIns="45720" rtlCol="0" anchor="t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800" dirty="0">
                  <a:solidFill>
                    <a:schemeClr val="bg1"/>
                  </a:solidFill>
                  <a:latin typeface="Verdana Pro Cond SemiBold" panose="020B0604020202020204" pitchFamily="34" charset="0"/>
                </a:rPr>
                <a:t>4</a:t>
              </a:r>
              <a:endParaRPr lang="en-US" sz="2800" dirty="0">
                <a:solidFill>
                  <a:schemeClr val="bg1"/>
                </a:solidFill>
                <a:latin typeface="Verdana Pro Cond SemiBold" panose="020B0604020202020204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537D3943-8728-44C9-BCC7-1E6F03E0D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57663" y="870155"/>
              <a:ext cx="5220121" cy="1655269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9D47686-4DE0-453B-90A4-9CAB0022C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57662" y="2414426"/>
              <a:ext cx="5220121" cy="419394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BFB4821-8F96-40D8-8680-3CFEE53D8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57661" y="2790852"/>
              <a:ext cx="5220121" cy="1307261"/>
            </a:xfrm>
            <a:prstGeom prst="rect">
              <a:avLst/>
            </a:prstGeom>
          </p:spPr>
        </p:pic>
      </p:grpSp>
      <p:sp>
        <p:nvSpPr>
          <p:cNvPr id="57" name="Title 1">
            <a:extLst>
              <a:ext uri="{FF2B5EF4-FFF2-40B4-BE49-F238E27FC236}">
                <a16:creationId xmlns:a16="http://schemas.microsoft.com/office/drawing/2014/main" id="{69A2B241-8827-4179-8A18-FCCCBFDB63E5}"/>
              </a:ext>
            </a:extLst>
          </p:cNvPr>
          <p:cNvSpPr txBox="1">
            <a:spLocks/>
          </p:cNvSpPr>
          <p:nvPr/>
        </p:nvSpPr>
        <p:spPr>
          <a:xfrm>
            <a:off x="931764" y="3429000"/>
            <a:ext cx="477331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5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55" name="Arrow: Bent 54">
            <a:extLst>
              <a:ext uri="{FF2B5EF4-FFF2-40B4-BE49-F238E27FC236}">
                <a16:creationId xmlns:a16="http://schemas.microsoft.com/office/drawing/2014/main" id="{341644E3-9CFA-438A-A7F8-BBFDE66269C9}"/>
              </a:ext>
            </a:extLst>
          </p:cNvPr>
          <p:cNvSpPr/>
          <p:nvPr/>
        </p:nvSpPr>
        <p:spPr>
          <a:xfrm rot="10800000">
            <a:off x="10655299" y="3993160"/>
            <a:ext cx="1038387" cy="1279270"/>
          </a:xfrm>
          <a:prstGeom prst="bentArrow">
            <a:avLst/>
          </a:prstGeom>
          <a:solidFill>
            <a:srgbClr val="F67D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845DDAD-6AAB-424C-A167-06339F4923D1}"/>
              </a:ext>
            </a:extLst>
          </p:cNvPr>
          <p:cNvSpPr/>
          <p:nvPr/>
        </p:nvSpPr>
        <p:spPr>
          <a:xfrm>
            <a:off x="11433175" y="2651949"/>
            <a:ext cx="260513" cy="1428672"/>
          </a:xfrm>
          <a:prstGeom prst="rect">
            <a:avLst/>
          </a:prstGeom>
          <a:solidFill>
            <a:srgbClr val="F67D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Arrow: Bent 57">
            <a:extLst>
              <a:ext uri="{FF2B5EF4-FFF2-40B4-BE49-F238E27FC236}">
                <a16:creationId xmlns:a16="http://schemas.microsoft.com/office/drawing/2014/main" id="{19C92182-F515-4373-A27A-C9CFAA05C1EF}"/>
              </a:ext>
            </a:extLst>
          </p:cNvPr>
          <p:cNvSpPr/>
          <p:nvPr/>
        </p:nvSpPr>
        <p:spPr>
          <a:xfrm rot="5400000">
            <a:off x="10622826" y="1923248"/>
            <a:ext cx="1050420" cy="1104139"/>
          </a:xfrm>
          <a:prstGeom prst="bentArrow">
            <a:avLst>
              <a:gd name="adj1" fmla="val 25000"/>
              <a:gd name="adj2" fmla="val 12901"/>
              <a:gd name="adj3" fmla="val 25000"/>
              <a:gd name="adj4" fmla="val 43750"/>
            </a:avLst>
          </a:prstGeom>
          <a:solidFill>
            <a:srgbClr val="F67D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F8530E-8757-4A9F-BEA6-63951B1FC653}"/>
              </a:ext>
            </a:extLst>
          </p:cNvPr>
          <p:cNvSpPr txBox="1"/>
          <p:nvPr/>
        </p:nvSpPr>
        <p:spPr>
          <a:xfrm rot="16200000">
            <a:off x="10876629" y="3301299"/>
            <a:ext cx="1465007" cy="45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0x01 </a:t>
            </a:r>
            <a:r>
              <a:rPr lang="en-GB" b="1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0x01</a:t>
            </a:r>
            <a:endParaRPr lang="en-GB" b="1" dirty="0"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5ACECB5-7853-49ED-A835-8550CF10B044}"/>
              </a:ext>
            </a:extLst>
          </p:cNvPr>
          <p:cNvSpPr txBox="1"/>
          <p:nvPr/>
        </p:nvSpPr>
        <p:spPr>
          <a:xfrm>
            <a:off x="9514071" y="4870665"/>
            <a:ext cx="80182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HC-05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3D8BE86-A7C8-4A37-AF8B-328BA69474BB}"/>
              </a:ext>
            </a:extLst>
          </p:cNvPr>
          <p:cNvGrpSpPr/>
          <p:nvPr/>
        </p:nvGrpSpPr>
        <p:grpSpPr>
          <a:xfrm>
            <a:off x="7246201" y="4397635"/>
            <a:ext cx="1164331" cy="1623168"/>
            <a:chOff x="6096000" y="3681382"/>
            <a:chExt cx="876779" cy="119571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C3BD0EF-336D-44C2-9296-C83D2545EA06}"/>
                </a:ext>
              </a:extLst>
            </p:cNvPr>
            <p:cNvSpPr/>
            <p:nvPr/>
          </p:nvSpPr>
          <p:spPr>
            <a:xfrm>
              <a:off x="6293537" y="3793106"/>
              <a:ext cx="475973" cy="9509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2ED37636-A519-428C-8ABD-01571F371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096000" y="3681382"/>
              <a:ext cx="876779" cy="1195717"/>
            </a:xfrm>
            <a:prstGeom prst="rect">
              <a:avLst/>
            </a:prstGeom>
          </p:spPr>
        </p:pic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3CC7D2F6-ECD8-422D-A6A8-65360DC1B50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95514" y="4495170"/>
            <a:ext cx="739943" cy="1459653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BE6402D8-B180-4570-94C7-E2CE663FF41D}"/>
              </a:ext>
            </a:extLst>
          </p:cNvPr>
          <p:cNvSpPr txBox="1">
            <a:spLocks/>
          </p:cNvSpPr>
          <p:nvPr/>
        </p:nvSpPr>
        <p:spPr>
          <a:xfrm>
            <a:off x="7508523" y="3753094"/>
            <a:ext cx="477331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4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661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FD1893-2844-4B39-93D6-640B89B1C16C}"/>
              </a:ext>
            </a:extLst>
          </p:cNvPr>
          <p:cNvSpPr txBox="1">
            <a:spLocks/>
          </p:cNvSpPr>
          <p:nvPr/>
        </p:nvSpPr>
        <p:spPr>
          <a:xfrm>
            <a:off x="4696433" y="2617442"/>
            <a:ext cx="3459425" cy="1421928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96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Demo</a:t>
            </a:r>
            <a:endParaRPr lang="en-US" sz="96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606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672</TotalTime>
  <Words>1061</Words>
  <Application>Microsoft Office PowerPoint</Application>
  <PresentationFormat>Widescreen</PresentationFormat>
  <Paragraphs>294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Calibri</vt:lpstr>
      <vt:lpstr>Calibri Light</vt:lpstr>
      <vt:lpstr>Courier New</vt:lpstr>
      <vt:lpstr>typoninesans regular 18</vt:lpstr>
      <vt:lpstr>Verdana</vt:lpstr>
      <vt:lpstr>Verdana Pro</vt:lpstr>
      <vt:lpstr>Verdana Pro Black</vt:lpstr>
      <vt:lpstr>Verdana Pro Cond SemiBold</vt:lpstr>
      <vt:lpstr>Wingdings</vt:lpstr>
      <vt:lpstr>Office Theme</vt:lpstr>
      <vt:lpstr>YOU’RE</vt:lpstr>
      <vt:lpstr>Components of the Solution</vt:lpstr>
      <vt:lpstr>Hardware - Microcontroller</vt:lpstr>
      <vt:lpstr>Hardware - Schematic</vt:lpstr>
      <vt:lpstr>Hardware - Reality</vt:lpstr>
      <vt:lpstr>Protocol</vt:lpstr>
      <vt:lpstr>PC Software</vt:lpstr>
      <vt:lpstr>Tracing an Example</vt:lpstr>
      <vt:lpstr>PowerPoint Presentation</vt:lpstr>
      <vt:lpstr>Bill of Materials</vt:lpstr>
      <vt:lpstr>Try Yourself?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You’re on Mute</dc:title>
  <dc:creator>Paul Harvey</dc:creator>
  <cp:lastModifiedBy>Paul Harvey</cp:lastModifiedBy>
  <cp:revision>63</cp:revision>
  <dcterms:created xsi:type="dcterms:W3CDTF">2022-01-27T14:42:00Z</dcterms:created>
  <dcterms:modified xsi:type="dcterms:W3CDTF">2022-02-21T13:03:06Z</dcterms:modified>
</cp:coreProperties>
</file>